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31"/>
  </p:notesMasterIdLst>
  <p:sldIdLst>
    <p:sldId id="256" r:id="rId2"/>
    <p:sldId id="257" r:id="rId3"/>
    <p:sldId id="295" r:id="rId4"/>
    <p:sldId id="268" r:id="rId5"/>
    <p:sldId id="296" r:id="rId6"/>
    <p:sldId id="297" r:id="rId7"/>
    <p:sldId id="298" r:id="rId8"/>
    <p:sldId id="299" r:id="rId9"/>
    <p:sldId id="270" r:id="rId10"/>
    <p:sldId id="269" r:id="rId11"/>
    <p:sldId id="277" r:id="rId12"/>
    <p:sldId id="301" r:id="rId13"/>
    <p:sldId id="283" r:id="rId14"/>
    <p:sldId id="286" r:id="rId15"/>
    <p:sldId id="294" r:id="rId16"/>
    <p:sldId id="302" r:id="rId17"/>
    <p:sldId id="287" r:id="rId18"/>
    <p:sldId id="303" r:id="rId19"/>
    <p:sldId id="290" r:id="rId20"/>
    <p:sldId id="291" r:id="rId21"/>
    <p:sldId id="289" r:id="rId22"/>
    <p:sldId id="292" r:id="rId23"/>
    <p:sldId id="304" r:id="rId24"/>
    <p:sldId id="264" r:id="rId25"/>
    <p:sldId id="272" r:id="rId26"/>
    <p:sldId id="280" r:id="rId27"/>
    <p:sldId id="278" r:id="rId28"/>
    <p:sldId id="279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415E9-14DB-9B4C-A079-C8C28D4FE4E7}" v="33" dt="2023-12-22T20:31:47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6"/>
    <p:restoredTop sz="95290"/>
  </p:normalViewPr>
  <p:slideViewPr>
    <p:cSldViewPr snapToGrid="0">
      <p:cViewPr varScale="1">
        <p:scale>
          <a:sx n="129" d="100"/>
          <a:sy n="129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32D2D-60E7-C441-8263-706DB98F2676}" type="datetimeFigureOut">
              <a:rPr lang="en-US" smtClean="0"/>
              <a:t>12/22/23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08EA7-7C89-484F-BD39-14821E22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27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ph_(discrete_mathematics)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Distance_(graph_theory)" TargetMode="External"/><Relationship Id="rId4" Type="http://schemas.openxmlformats.org/officeDocument/2006/relationships/hyperlink" Target="https://en.wikipedia.org/wiki/Clustering_coefficien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cap="none" dirty="0"/>
              <a:t>The notion of importance is formulated as the optimization of mutual information. </a:t>
            </a:r>
            <a:r>
              <a:rPr lang="en-US" dirty="0"/>
              <a:t>The </a:t>
            </a:r>
            <a:r>
              <a:rPr lang="en-US" i="1" dirty="0">
                <a:effectLst/>
                <a:latin typeface="STIXGeneral"/>
              </a:rPr>
              <a:t>𝑀𝐼</a:t>
            </a:r>
            <a:r>
              <a:rPr lang="en-US" dirty="0"/>
              <a:t> objective is intractable (exponentially many subgraphs). The authors of GNNExplainer propose a </a:t>
            </a:r>
            <a:r>
              <a:rPr lang="en-US" i="1" dirty="0"/>
              <a:t>relaxation</a:t>
            </a:r>
            <a:r>
              <a:rPr lang="en-US" dirty="0"/>
              <a:t> and change the conditional entropy with a cross entropy. The objective becomes to learn an </a:t>
            </a:r>
            <a:r>
              <a:rPr lang="en-US" b="1" dirty="0"/>
              <a:t>edge mask</a:t>
            </a:r>
            <a:r>
              <a:rPr lang="en-US" dirty="0"/>
              <a:t> </a:t>
            </a:r>
            <a:r>
              <a:rPr lang="en-US" i="1" dirty="0">
                <a:effectLst/>
                <a:latin typeface="STIXGeneral"/>
              </a:rPr>
              <a:t>𝑀</a:t>
            </a:r>
            <a:r>
              <a:rPr lang="en-US" dirty="0">
                <a:effectLst/>
                <a:latin typeface="STIXGeneral"/>
              </a:rPr>
              <a:t>∈</a:t>
            </a:r>
            <a:r>
              <a:rPr lang="en-US" dirty="0" err="1">
                <a:effectLst/>
                <a:latin typeface="STIXGeneral"/>
              </a:rPr>
              <a:t>ℝ</a:t>
            </a:r>
            <a:r>
              <a:rPr lang="en-US" i="1" dirty="0">
                <a:effectLst/>
                <a:latin typeface="STIXGeneral"/>
              </a:rPr>
              <a:t>𝑛</a:t>
            </a:r>
            <a:r>
              <a:rPr lang="en-US" dirty="0">
                <a:effectLst/>
                <a:latin typeface="STIXGeneral"/>
              </a:rPr>
              <a:t>×</a:t>
            </a:r>
            <a:r>
              <a:rPr lang="en-US" i="1" dirty="0">
                <a:effectLst/>
                <a:latin typeface="STIXGeneral"/>
              </a:rPr>
              <a:t>𝑛</a:t>
            </a:r>
            <a:r>
              <a:rPr lang="en-US" dirty="0"/>
              <a:t> and a </a:t>
            </a:r>
            <a:r>
              <a:rPr lang="en-US" b="1" dirty="0"/>
              <a:t>feature selector </a:t>
            </a:r>
            <a:r>
              <a:rPr lang="en-US" i="1" dirty="0">
                <a:effectLst/>
                <a:latin typeface="STIXGeneral"/>
              </a:rPr>
              <a:t>𝐹</a:t>
            </a:r>
            <a:r>
              <a:rPr lang="en-US" dirty="0">
                <a:effectLst/>
                <a:latin typeface="STIXGeneral"/>
              </a:rPr>
              <a:t>∈</a:t>
            </a:r>
            <a:r>
              <a:rPr lang="en-US" dirty="0" err="1">
                <a:effectLst/>
                <a:latin typeface="STIXGeneral"/>
              </a:rPr>
              <a:t>ℝ</a:t>
            </a:r>
            <a:r>
              <a:rPr lang="en-US" i="1" dirty="0">
                <a:effectLst/>
                <a:latin typeface="STIXGeneral"/>
              </a:rPr>
              <a:t>𝑑</a:t>
            </a:r>
            <a:r>
              <a:rPr lang="en-US" dirty="0"/>
              <a:t>, by minimizing the following objective function using gradient descent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cap="none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2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Centrality Priors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If nodes that are central to a graph (like those with high betweenness centrality) are believed to be more influential, an attribution prior could emphasize these nodes during the interpretability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Community Priors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In graphs with clear community structures, priors could be set to evaluate how changes within or between communities affect model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Motif Priors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If certain motifs are hypothesized to be crucial for the model's decision, the attribution prior can be designed to focus on these subgraphs preferentially.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Feature Importance Priors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If prior knowledge or previous research suggests that certain node features are important, the interpretability method can be adjusted to reflect this, for example, by starting the feature attribution with non-uniform initialization that favors these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91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small-world network</a:t>
            </a:r>
            <a:r>
              <a:rPr lang="en-US" dirty="0"/>
              <a:t> is a </a:t>
            </a:r>
            <a:r>
              <a:rPr lang="en-US" dirty="0">
                <a:hlinkClick r:id="rId3" tooltip="Graph (discrete mathematics)"/>
              </a:rPr>
              <a:t>graph</a:t>
            </a:r>
            <a:r>
              <a:rPr lang="en-US" dirty="0"/>
              <a:t> characterized by a high </a:t>
            </a:r>
            <a:r>
              <a:rPr lang="en-US" dirty="0">
                <a:hlinkClick r:id="rId4" tooltip="Clustering coefficient"/>
              </a:rPr>
              <a:t>clustering coefficient</a:t>
            </a:r>
            <a:r>
              <a:rPr lang="en-US" dirty="0"/>
              <a:t> and low </a:t>
            </a:r>
            <a:r>
              <a:rPr lang="en-US" dirty="0">
                <a:hlinkClick r:id="rId5"/>
              </a:rPr>
              <a:t>distances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24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Erdos-Renyi Model has a </a:t>
            </a:r>
            <a:r>
              <a:rPr lang="en-US" b="1" dirty="0"/>
              <a:t>binomial distribution</a:t>
            </a:r>
            <a:r>
              <a:rPr lang="en-US" dirty="0"/>
              <a:t> over degree </a:t>
            </a:r>
            <a:r>
              <a:rPr lang="en-US" i="1" dirty="0">
                <a:effectLst/>
                <a:latin typeface="STIXGeneral"/>
              </a:rPr>
              <a:t>k. </a:t>
            </a:r>
            <a:r>
              <a:rPr lang="en-US" dirty="0"/>
              <a:t>Ring lattice in WS - Dirac delta function. BA – scale-free (power law, P(k) = k^-3)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3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whether Alzheimer Disease (AD) domain networks follow distribution of random models</a:t>
            </a:r>
          </a:p>
          <a:p>
            <a:r>
              <a:rPr lang="en-US" dirty="0" err="1"/>
              <a:t>Powerlaw</a:t>
            </a:r>
            <a:r>
              <a:rPr lang="en-US" dirty="0"/>
              <a:t> cluster: It is essentially the </a:t>
            </a:r>
            <a:r>
              <a:rPr lang="en-US" dirty="0" err="1"/>
              <a:t>Barabási</a:t>
            </a:r>
            <a:r>
              <a:rPr lang="en-US" dirty="0"/>
              <a:t>–Albert (BA) growth model with an extra step that each random edge is followed by a chance of making an edge to one of its neighbors too (and thus a triangle). This algorithm improves on BA in the sense that it enables a higher average clustering to be attained if desired.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Clustering </a:t>
            </a:r>
            <a:r>
              <a:rPr lang="en-US" dirty="0" err="1"/>
              <a:t>coeffiecient</a:t>
            </a:r>
            <a:r>
              <a:rPr lang="en-US" dirty="0"/>
              <a:t>: measure of the degree to which its neighbors are connected to each other.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Betweenness Centrality: measure of the degree to which a node lies on the shortest path between other nodes in the graph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Modularity: 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measure of the degree to which a graph can be divided into communities or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1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1800" b="1" i="0" dirty="0" err="1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Assortativity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is a measure of the tendency of nodes in a graph to be connected to other nodes with similar degrees.  </a:t>
            </a:r>
            <a:endParaRPr lang="en-US" b="0" i="0" dirty="0">
              <a:solidFill>
                <a:srgbClr val="000000"/>
              </a:solidFill>
              <a:effectLst/>
              <a:latin typeface="Segoe UI" panose="020F0502020204030204" pitchFamily="34" charset="0"/>
            </a:endParaRPr>
          </a:p>
          <a:p>
            <a:pPr algn="l" rtl="0" fontAlgn="base"/>
            <a:r>
              <a:rPr lang="en-US" sz="1800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In genetic datasets,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assortativity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Roboto" panose="020F0502020204030204" pitchFamily="34" charset="0"/>
              </a:rPr>
              <a:t> can be used to identify genes that are highly connected to other genes with similar expression levels. 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cross-entropy calculation, all motif nodes are set to 1, rest to 0 in ground truth.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94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Graph motifs are recurring subgraph patterns within a larger graph. Understanding graph motifs is crucial for various graph analysis tasks, as they capture important structural information.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3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Dataset: Synthetic Graph Dataset: 8000 samples</a:t>
            </a:r>
          </a:p>
          <a:p>
            <a:r>
              <a:rPr lang="en-US" dirty="0"/>
              <a:t>Train: 5600 {0: 2840, 1: 2760}</a:t>
            </a:r>
          </a:p>
          <a:p>
            <a:r>
              <a:rPr lang="en-US" dirty="0"/>
              <a:t>Valid: 1600 {1: 826, 0: 774}</a:t>
            </a:r>
          </a:p>
          <a:p>
            <a:r>
              <a:rPr lang="en-US" dirty="0"/>
              <a:t>Test:   800 {0: 416, 1: 384}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16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108EA7-7C89-484F-BD39-14821E22C4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4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306C-67CB-F9FC-54AD-29F701BED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3370E7-213E-2059-FF34-3FB79190E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3BD72-0BDE-68B1-72A9-CFE23EB1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5124-C537-3242-89E4-13A6169DC371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532CB-3205-5A70-7313-F027872D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8A7C5-6289-E232-2D4F-806BB754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1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A2A0-521A-97EB-7F5D-CC8BA6D1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5697EA-1BFD-E914-E68B-7F3393AB8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57C04-36B0-1B14-0354-A85BEB867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12C74-FAD5-B94E-9C5F-DADFE2B8C2CE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AADE2-B3C3-8FF0-5E5E-81DB5D95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8B10B-17FD-3774-BD7A-375CF132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47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AA6DC1-8FF1-16C0-38A0-A2FFA8045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DD1AC5-B950-7429-A3AF-B0145E0CE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F0416-2D8C-1A42-F413-B1C346A0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D6715-2245-4844-9DA5-A3B30493DA44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E86BA-7F79-0AD7-5639-BE2696A3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61A8-0A23-F65D-731B-E1343A3D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BDB91-54E7-6C40-A3C6-276338291ECB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9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411C-5D98-FD72-55DF-9BAA90C6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358D-98B6-80BA-6E57-8C829B70C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5C83B-8C3D-E821-C302-B3AD6230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7041-6793-F545-AA54-0CF8DC6BFDC0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20C09-4F12-56AC-B09C-712A54AE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635C-2756-9CC7-C0F6-B3BF3546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1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BAC7-1B30-13F6-2044-44537479C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1E2CF-F726-6B6D-67AF-3C288CCEE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940EC-347B-0C78-0113-BB4FE7FB8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B5395-889C-8543-A6AA-901FDAF2ABBC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5DEE2-5191-2066-06CE-475D24A9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D1E5-651B-AD96-7FBD-EB66DCA9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05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764B-3AD6-00A1-72F7-C7A80CF9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F752-4A55-1D26-17E8-220DCE31A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FA859-1C1F-4F0E-640E-8717BF3F4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6E382-7C34-82DD-6558-CA1D77C67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A528-BFA6-4E46-BB68-AB80E10505D5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79EDB-1062-9E6B-9401-C9E2BF06B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58165-7692-0B59-F1B2-DFEB697A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9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75B1-4224-6A1C-9936-B4FE9F3A0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36B17-FF38-F185-E17C-86A15E3BB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5FB47-80CD-4685-E5CB-D4F3932BC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2721A-0B1E-377A-EDEC-2F1F014F4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3DF9E-80F5-66BF-4CF7-862DD2F80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E47B9B-6D8D-D207-4EB6-14C8DA61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1FD4F-1ECD-3B44-8F4D-C0BF6A3211AF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DBEB7-ADB0-6A12-C6F0-85CB5AFD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21ECB5-3804-CF9F-8F19-C6632CEBC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9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FEEF-4B17-88BC-99C0-A8B467E2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7889B-933A-15A7-E1AC-4474E52C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7873-689C-AB4D-90C3-650E23B51164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00D2-2193-58DE-1104-D5FD34D6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07EA2-ECC0-7403-8238-FA2C1BC5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6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6C205-9090-7CB8-0B37-6DAF6969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A0F3A-8056-DC48-A1AD-E8E4A0F202EB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B2B32-21C5-7F67-532A-AB37CC11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0A4BE-8254-4E23-47EC-D05F040D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68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0C2E-326A-DF80-195C-5E65D20C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36D76-3ACB-1CB5-790C-9D67002C7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ECFBB-7CF2-8CD3-2ED5-AF650CC70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845AA-A734-D69F-3158-E0FB0E9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4EB8F-0F76-964A-B164-C45FA3A634CF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7CFB4-B41E-8DF7-29C9-7B5347B3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7F66D-838A-207A-531D-6B68F0C55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074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ED90-3177-A1F4-64F0-D4EB8892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C858DD-FE4A-53E2-65BA-4E93EB73C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3BEC9-2F13-152F-AFCB-3A809B028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2830D-750A-A434-7F23-2583C5CE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02492-D369-A743-9AE9-051EB2F6E4FE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CCF48-F021-D636-241D-E59612FF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573B4F-6254-199F-AE85-D7705337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9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3587B7-FE7B-7F6B-46AE-8EBBF12B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FDECE-5E8C-98A6-F788-40B18C87A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2C7DC-660F-B2D0-24F9-653831366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B0F01-C76E-9C40-9420-F352CD72590C}" type="datetime1">
              <a:rPr lang="en-US" smtClean="0"/>
              <a:t>12/22/23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1D6A4-7BCA-AE42-66DF-6D231DD5F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D8E57-2006-D9A9-D3A0-A7473BED3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28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BCGCf8cJOE?si=Di_Iw5pbOZYv8Je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distill.pub/2021/gnn-intro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2.6034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arxiv.org/pdf/1703.01365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/2017/file/8a20a8621978632d76c43dfd28b67767-Paper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3.03894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hrsmrrs.github.io/datasets/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BAD95-6C29-A59F-2A6E-D2E8990F9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640080"/>
            <a:ext cx="6894576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6600" b="1" dirty="0"/>
              <a:t>GNN</a:t>
            </a:r>
            <a:br>
              <a:rPr lang="en-US" sz="6600" b="1" dirty="0"/>
            </a:br>
            <a:r>
              <a:rPr lang="en-US" sz="6600" b="1" dirty="0"/>
              <a:t>Explainability Methods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222B4-876F-ABB7-70E5-2E2644159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Harshit Kumar</a:t>
            </a:r>
          </a:p>
          <a:p>
            <a:pPr algn="l"/>
            <a:r>
              <a:rPr lang="en-US" dirty="0"/>
              <a:t>Fall Co-op 2023</a:t>
            </a:r>
          </a:p>
          <a:p>
            <a:pPr algn="l"/>
            <a:r>
              <a:rPr lang="en-US" dirty="0"/>
              <a:t>The Jackson Laboratory</a:t>
            </a:r>
          </a:p>
        </p:txBody>
      </p:sp>
      <p:pic>
        <p:nvPicPr>
          <p:cNvPr id="6" name="Picture 5" descr="A colorful dots forming a wave&#10;&#10;Description automatically generated with medium confidence">
            <a:extLst>
              <a:ext uri="{FF2B5EF4-FFF2-40B4-BE49-F238E27FC236}">
                <a16:creationId xmlns:a16="http://schemas.microsoft.com/office/drawing/2014/main" id="{E7335E5C-ACFD-D99F-860C-4CD2292F1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53" r="34040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274E4-8C1B-444B-C796-CD8EB44A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63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51277-AB20-66EB-32CF-23A8DCD8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6470" cy="1325563"/>
          </a:xfrm>
        </p:spPr>
        <p:txBody>
          <a:bodyPr>
            <a:noAutofit/>
          </a:bodyPr>
          <a:lstStyle/>
          <a:p>
            <a:r>
              <a:rPr lang="en-US" sz="5400" dirty="0"/>
              <a:t>Example: </a:t>
            </a:r>
            <a:r>
              <a:rPr lang="en-US" sz="5400" cap="none" dirty="0"/>
              <a:t>Mutagenicity</a:t>
            </a:r>
            <a:r>
              <a:rPr lang="en-US" sz="5400" dirty="0"/>
              <a:t> Dataset Results</a:t>
            </a:r>
          </a:p>
        </p:txBody>
      </p:sp>
      <p:sp>
        <p:nvSpPr>
          <p:cNvPr id="308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8A51F-CEA0-A821-7DE6-5B5D03582A87}"/>
              </a:ext>
            </a:extLst>
          </p:cNvPr>
          <p:cNvSpPr>
            <a:spLocks/>
          </p:cNvSpPr>
          <p:nvPr/>
        </p:nvSpPr>
        <p:spPr>
          <a:xfrm>
            <a:off x="913774" y="2367092"/>
            <a:ext cx="10363826" cy="342410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8FFF18-084F-14FB-AA55-3DC54E723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831" y="2308954"/>
            <a:ext cx="4144404" cy="37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80BB58A-F9A9-A14D-0A75-AF9A922A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707" y="2367092"/>
            <a:ext cx="3664237" cy="368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E1DAE-73AC-5207-EF80-8F6C5F54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2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408D9-698E-A7B1-009D-5DF8C0DF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Synthetic Graph Dataset Generation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5266C-AC25-AB2E-00E8-A3683D5FE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cs typeface="Calibri" panose="020F0502020204030204" pitchFamily="34" charset="0"/>
              </a:rPr>
              <a:t>Goal: </a:t>
            </a:r>
            <a:r>
              <a:rPr lang="en-US" sz="2200" dirty="0">
                <a:cs typeface="Calibri" panose="020F0502020204030204" pitchFamily="34" charset="0"/>
              </a:rPr>
              <a:t>To generate graph dataset with motifs</a:t>
            </a:r>
          </a:p>
          <a:p>
            <a:pPr marL="0" indent="0">
              <a:buNone/>
            </a:pPr>
            <a:r>
              <a:rPr lang="en-US" sz="2200" b="1" dirty="0">
                <a:cs typeface="Calibri" panose="020F0502020204030204" pitchFamily="34" charset="0"/>
              </a:rPr>
              <a:t>Random Graph generation models:</a:t>
            </a:r>
          </a:p>
          <a:p>
            <a:r>
              <a:rPr lang="en-US" sz="2200" b="1" i="1" dirty="0">
                <a:cs typeface="Calibri" panose="020F0502020204030204" pitchFamily="34" charset="0"/>
              </a:rPr>
              <a:t>Erdos-Renyi:</a:t>
            </a:r>
            <a:r>
              <a:rPr lang="en-US" sz="2200" i="1" dirty="0">
                <a:cs typeface="Calibri" panose="020F0502020204030204" pitchFamily="34" charset="0"/>
              </a:rPr>
              <a:t> </a:t>
            </a:r>
            <a:r>
              <a:rPr lang="en-US" sz="2200" dirty="0">
                <a:cs typeface="Calibri" panose="020F0502020204030204" pitchFamily="34" charset="0"/>
              </a:rPr>
              <a:t>a graph is constructed by connecting nodes randomly with given probability.</a:t>
            </a:r>
          </a:p>
          <a:p>
            <a:pPr lvl="1"/>
            <a:r>
              <a:rPr lang="en-US" sz="1800" dirty="0">
                <a:cs typeface="Calibri" panose="020F0502020204030204" pitchFamily="34" charset="0"/>
              </a:rPr>
              <a:t>Drawbacks:  1. low clustering coefficient   2. not scale-free network – power law (no formation of hubs)</a:t>
            </a:r>
          </a:p>
          <a:p>
            <a:r>
              <a:rPr lang="en-US" sz="2200" b="1" i="1" dirty="0">
                <a:cs typeface="Calibri" panose="020F0502020204030204" pitchFamily="34" charset="0"/>
              </a:rPr>
              <a:t>Watts-Strogatz:</a:t>
            </a:r>
            <a:r>
              <a:rPr lang="en-US" sz="2200" i="1" dirty="0">
                <a:cs typeface="Calibri" panose="020F0502020204030204" pitchFamily="34" charset="0"/>
              </a:rPr>
              <a:t> solves drawback #1</a:t>
            </a:r>
            <a:r>
              <a:rPr lang="en-US" sz="2200" dirty="0">
                <a:cs typeface="Calibri" panose="020F0502020204030204" pitchFamily="34" charset="0"/>
              </a:rPr>
              <a:t>; start with a ring-lattice then randomly pick some links to rewire; produces small-world network; small-world network</a:t>
            </a:r>
          </a:p>
          <a:p>
            <a:r>
              <a:rPr lang="en-US" sz="2200" b="1" i="1" dirty="0">
                <a:cs typeface="Calibri" panose="020F0502020204030204" pitchFamily="34" charset="0"/>
              </a:rPr>
              <a:t>Barabasi-Albert:</a:t>
            </a:r>
            <a:r>
              <a:rPr lang="en-US" sz="2200" i="1" dirty="0">
                <a:cs typeface="Calibri" panose="020F0502020204030204" pitchFamily="34" charset="0"/>
              </a:rPr>
              <a:t> solves drawback #2</a:t>
            </a:r>
            <a:r>
              <a:rPr lang="en-US" sz="2200" dirty="0">
                <a:cs typeface="Calibri" panose="020F0502020204030204" pitchFamily="34" charset="0"/>
              </a:rPr>
              <a:t>; start with a small network and add a new node by drawing a fixed given number of links to existing nodes with preferential attachment i.e. the probability of linking to existing node is proportional to that node’s degree.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B525D-A10A-8A51-B65C-7CA9D9E3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9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408D9-698E-A7B1-009D-5DF8C0DF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Properties of Graphs generated by Random models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3C085A66-B3EA-B401-0ACC-E56AB2A08BA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324100" y="1852045"/>
            <a:ext cx="75438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2D177-71D6-662D-7033-4913CE0F3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251" y="3951483"/>
            <a:ext cx="3530600" cy="261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D60DBA-4935-E648-0230-F701317B2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10" y="3975553"/>
            <a:ext cx="3441700" cy="261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21B546-1CAF-1AC3-5AAB-70E49659A97F}"/>
              </a:ext>
            </a:extLst>
          </p:cNvPr>
          <p:cNvSpPr txBox="1"/>
          <p:nvPr/>
        </p:nvSpPr>
        <p:spPr>
          <a:xfrm>
            <a:off x="5214157" y="4637322"/>
            <a:ext cx="1273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Degree </a:t>
            </a:r>
          </a:p>
          <a:p>
            <a:pPr algn="ctr"/>
            <a:r>
              <a:rPr lang="en-US" dirty="0"/>
              <a:t>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2DFD8-BEB7-4FDE-7386-8C77BB8B4C68}"/>
              </a:ext>
            </a:extLst>
          </p:cNvPr>
          <p:cNvSpPr txBox="1"/>
          <p:nvPr/>
        </p:nvSpPr>
        <p:spPr>
          <a:xfrm>
            <a:off x="2916328" y="3762402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Nodes: 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ECAFC-C6DA-0BCF-85B0-D5DD8BE8B410}"/>
              </a:ext>
            </a:extLst>
          </p:cNvPr>
          <p:cNvSpPr txBox="1"/>
          <p:nvPr/>
        </p:nvSpPr>
        <p:spPr>
          <a:xfrm>
            <a:off x="7820837" y="3797594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Nodes: 200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088D793-79F7-CD5F-D81D-A47A091EE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52522-F854-11F9-22DF-B2B089F7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600" dirty="0"/>
              <a:t>AD Biodomain Graph Networks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42FE-C800-43BA-5A3E-1D9CDC15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60" y="2545880"/>
            <a:ext cx="6342746" cy="424963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0333EF-96EE-010F-6718-B57E9A6B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508" y="678262"/>
            <a:ext cx="5523082" cy="1353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B25A6-8B36-9DF1-2133-18D7523C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50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D087E-1634-11EB-AF90-DA38A088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854039"/>
            <a:ext cx="3571810" cy="35735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Properties of AD </a:t>
            </a:r>
            <a:r>
              <a:rPr lang="en-US" dirty="0"/>
              <a:t>B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iodomain </a:t>
            </a:r>
            <a:r>
              <a:rPr lang="en-US" dirty="0"/>
              <a:t>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etworks and Comparison with Random Models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4B53F-D8FA-3428-161A-A22A4024C24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681057" y="118753"/>
            <a:ext cx="5300588" cy="67242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6550BF-9994-A44C-5883-3991199AF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10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8BC7F-D422-67B6-DBA2-41E5DD36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Assessing performance of interpretability methods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282B-6F36-C691-7504-5F5F75057F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Generate graph dataset for graph classification with ground truth explanations</a:t>
            </a:r>
          </a:p>
          <a:p>
            <a:pPr marL="0" indent="0">
              <a:buNone/>
            </a:pPr>
            <a:r>
              <a:rPr lang="en-US" sz="2200" dirty="0"/>
              <a:t>        - random model type, graph sample size</a:t>
            </a:r>
          </a:p>
          <a:p>
            <a:r>
              <a:rPr lang="en-US" sz="2200" dirty="0"/>
              <a:t>Test (grid search) different GNN model configurations</a:t>
            </a:r>
          </a:p>
          <a:p>
            <a:pPr marL="0" indent="0">
              <a:buNone/>
            </a:pPr>
            <a:r>
              <a:rPr lang="en-US" sz="2200" dirty="0"/>
              <a:t>        - type of graph convolution , l2, dropout regularization</a:t>
            </a:r>
          </a:p>
          <a:p>
            <a:r>
              <a:rPr lang="en-US" sz="2200" dirty="0"/>
              <a:t>Test different interpretability methods</a:t>
            </a:r>
          </a:p>
          <a:p>
            <a:pPr marL="0" indent="0">
              <a:buNone/>
            </a:pPr>
            <a:r>
              <a:rPr lang="en-US" sz="2200" dirty="0"/>
              <a:t>        - Integrated Gradients, SHAP, GNNExplainer</a:t>
            </a:r>
          </a:p>
          <a:p>
            <a:r>
              <a:rPr lang="en-US" sz="2200" dirty="0"/>
              <a:t>Metrics for prediction and interpretability</a:t>
            </a:r>
          </a:p>
          <a:p>
            <a:pPr marL="0" indent="0">
              <a:buNone/>
            </a:pPr>
            <a:r>
              <a:rPr lang="en-US" sz="2200" dirty="0"/>
              <a:t>        - predictive accuracy</a:t>
            </a:r>
          </a:p>
          <a:p>
            <a:pPr marL="0" indent="0">
              <a:buNone/>
            </a:pPr>
            <a:r>
              <a:rPr lang="en-US" sz="2200" dirty="0"/>
              <a:t>        - interpretability: cross-entropy, AUC,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76E53-34A4-EF96-7FA8-F62C8982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1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8BC7F-D422-67B6-DBA2-41E5DD36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Graph Generation with Motifs</a:t>
            </a:r>
            <a:endParaRPr lang="en-US" sz="42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137BD-83E2-DA8D-872B-D450A583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08" y="2642616"/>
            <a:ext cx="5128910" cy="3795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CECDF-B4E7-66C7-81BD-1B8B241F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709" y="2642616"/>
            <a:ext cx="5128909" cy="37697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7BFC9A-4F37-E8EF-8D4F-2CA1B9B99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D59D6-4E05-ABE0-1607-125A8EE927BF}"/>
              </a:ext>
            </a:extLst>
          </p:cNvPr>
          <p:cNvSpPr txBox="1"/>
          <p:nvPr/>
        </p:nvSpPr>
        <p:spPr>
          <a:xfrm>
            <a:off x="946298" y="1839433"/>
            <a:ext cx="10483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large sparse graph using a specified base graph model and insert motifs by replacing a specified number of nodes with a specified graph model.</a:t>
            </a:r>
          </a:p>
        </p:txBody>
      </p:sp>
    </p:spTree>
    <p:extLst>
      <p:ext uri="{BB962C8B-B14F-4D97-AF65-F5344CB8AC3E}">
        <p14:creationId xmlns:p14="http://schemas.microsoft.com/office/powerpoint/2010/main" val="504096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D225C-4310-E400-87CE-2B3C474F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87" y="31827"/>
            <a:ext cx="11880429" cy="12493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Regularization degrades GNN predictive performance</a:t>
            </a: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boxes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C04DE31-65B1-7BBB-4F5D-B2569F55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623" y="1084522"/>
            <a:ext cx="6757576" cy="55714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6A44E7-B442-1F08-C612-C0CE87AA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D255F-D57A-51E8-16CB-12B1CF4A1330}"/>
              </a:ext>
            </a:extLst>
          </p:cNvPr>
          <p:cNvSpPr txBox="1"/>
          <p:nvPr/>
        </p:nvSpPr>
        <p:spPr>
          <a:xfrm>
            <a:off x="9484242" y="5627418"/>
            <a:ext cx="2025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Dataset: 8000 samples</a:t>
            </a:r>
          </a:p>
          <a:p>
            <a:r>
              <a:rPr lang="en-US" sz="1200" dirty="0"/>
              <a:t>Train: 5600 {0: 2840, 1: 2760}</a:t>
            </a:r>
          </a:p>
          <a:p>
            <a:r>
              <a:rPr lang="en-US" sz="1200" dirty="0"/>
              <a:t>Valid: 1600 {0: 774, 1: 826}</a:t>
            </a:r>
          </a:p>
          <a:p>
            <a:r>
              <a:rPr lang="en-US" sz="1200" dirty="0"/>
              <a:t>Test:     800 {0: 416, 1: 384}</a:t>
            </a:r>
          </a:p>
        </p:txBody>
      </p:sp>
    </p:spTree>
    <p:extLst>
      <p:ext uri="{BB962C8B-B14F-4D97-AF65-F5344CB8AC3E}">
        <p14:creationId xmlns:p14="http://schemas.microsoft.com/office/powerpoint/2010/main" val="3472254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8BC7F-D422-67B6-DBA2-41E5DD36E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IG gives better explainability performance, and</a:t>
            </a:r>
            <a:br>
              <a:rPr lang="en-US" dirty="0"/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correlation b/w accuracy and explainability</a:t>
            </a:r>
            <a:endParaRPr lang="en-US" sz="4200" dirty="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DBC484C-0D35-F9E6-D2D5-F9DE0EB010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1409" y="2208595"/>
            <a:ext cx="5987358" cy="4265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FCE376-D6ED-0449-ADB2-DCD6C17B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281" y="3076088"/>
            <a:ext cx="5875485" cy="24970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C6C6D-10FF-292F-6601-8B2D5637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5DBA4-E595-721D-2C0C-B5C272A0C813}"/>
              </a:ext>
            </a:extLst>
          </p:cNvPr>
          <p:cNvSpPr txBox="1"/>
          <p:nvPr/>
        </p:nvSpPr>
        <p:spPr>
          <a:xfrm>
            <a:off x="7095726" y="2725937"/>
            <a:ext cx="4142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Correlation b/w node importance and node degree Vs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FB8F8-BF36-3D82-9C6A-97DDD9123D72}"/>
              </a:ext>
            </a:extLst>
          </p:cNvPr>
          <p:cNvSpPr txBox="1"/>
          <p:nvPr/>
        </p:nvSpPr>
        <p:spPr>
          <a:xfrm>
            <a:off x="1711842" y="1892595"/>
            <a:ext cx="3040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Explainability performance Vs Accuracy</a:t>
            </a:r>
          </a:p>
        </p:txBody>
      </p:sp>
    </p:spTree>
    <p:extLst>
      <p:ext uri="{BB962C8B-B14F-4D97-AF65-F5344CB8AC3E}">
        <p14:creationId xmlns:p14="http://schemas.microsoft.com/office/powerpoint/2010/main" val="237243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12D52-C14F-FF41-63AA-9F03C11B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844628" cy="3573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Integrated Gradients outperforms other methods (HIGH predictive performance model)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51CD0-3D45-5748-BB0E-48EFEF65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7799C-9CF9-97D8-C34B-8958D6BF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381" y="0"/>
            <a:ext cx="690449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DC72F4-77D1-17D3-E133-327178ACC973}"/>
              </a:ext>
            </a:extLst>
          </p:cNvPr>
          <p:cNvSpPr txBox="1"/>
          <p:nvPr/>
        </p:nvSpPr>
        <p:spPr>
          <a:xfrm>
            <a:off x="1187518" y="5088779"/>
            <a:ext cx="16672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Model: ChebConv</a:t>
            </a:r>
          </a:p>
          <a:p>
            <a:r>
              <a:rPr lang="en-US" sz="1600" dirty="0"/>
              <a:t>No of layers: 4</a:t>
            </a:r>
          </a:p>
          <a:p>
            <a:r>
              <a:rPr lang="en-US" sz="1600" dirty="0"/>
              <a:t>Dropout: 0.0</a:t>
            </a:r>
          </a:p>
          <a:p>
            <a:r>
              <a:rPr lang="en-US" sz="1600" dirty="0"/>
              <a:t>L2: 0.01</a:t>
            </a:r>
          </a:p>
        </p:txBody>
      </p:sp>
    </p:spTree>
    <p:extLst>
      <p:ext uri="{BB962C8B-B14F-4D97-AF65-F5344CB8AC3E}">
        <p14:creationId xmlns:p14="http://schemas.microsoft.com/office/powerpoint/2010/main" val="1548046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73553-7336-43F4-57F7-4E586B59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CE8C4-B45D-4B1F-804F-57EC811BE1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Model Explainability Methods</a:t>
            </a:r>
          </a:p>
          <a:p>
            <a:pPr marL="0" indent="0">
              <a:buNone/>
            </a:pPr>
            <a:r>
              <a:rPr lang="en-US" sz="2200" cap="none" dirty="0"/>
              <a:t>Help you understand and interpret predictions made by machine learning models.</a:t>
            </a:r>
          </a:p>
          <a:p>
            <a:r>
              <a:rPr lang="en-US" sz="2200" cap="none" dirty="0"/>
              <a:t>What is our model learning?</a:t>
            </a:r>
          </a:p>
          <a:p>
            <a:r>
              <a:rPr lang="en-US" sz="2200" cap="none" dirty="0"/>
              <a:t>Which part of input is most important for our predictions?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b="1" cap="none" dirty="0"/>
              <a:t>Example use case #1:</a:t>
            </a:r>
            <a:r>
              <a:rPr lang="en-US" sz="2200" cap="none" dirty="0"/>
              <a:t> in image classification, it helps determine which section of the image model is looking at while making predictions.</a:t>
            </a:r>
          </a:p>
          <a:p>
            <a:pPr marL="0" indent="0">
              <a:buNone/>
            </a:pPr>
            <a:r>
              <a:rPr lang="en-US" sz="2200" b="1" cap="none" dirty="0"/>
              <a:t>Example use case #2: </a:t>
            </a:r>
            <a:r>
              <a:rPr lang="en-US" sz="2200" cap="none" dirty="0"/>
              <a:t>identifying which genes are relevant for specific biological processes or diseases, thus streamlining lab experiments for novel drug discovery and understanding disease mechanisms.</a:t>
            </a:r>
          </a:p>
          <a:p>
            <a:pPr marL="0" indent="0">
              <a:buNone/>
            </a:pPr>
            <a:endParaRPr lang="en-US" sz="2200" cap="none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6C34C-7D0C-2E4C-C41B-610FBD67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8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AC9B2-F3EE-32E0-3FE7-972990A1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None of the Explainability methods work (LOW predictive performance model)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BE27E7-4719-74B2-549A-80FE12AF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DE6E2-A845-35AB-5021-18FBEEFF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381" y="0"/>
            <a:ext cx="690449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FFCCB3-0EFA-DEA3-8D62-8D7DC5B847F8}"/>
              </a:ext>
            </a:extLst>
          </p:cNvPr>
          <p:cNvSpPr txBox="1"/>
          <p:nvPr/>
        </p:nvSpPr>
        <p:spPr>
          <a:xfrm>
            <a:off x="1187518" y="5088779"/>
            <a:ext cx="16127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Model: GCNConv</a:t>
            </a:r>
          </a:p>
          <a:p>
            <a:r>
              <a:rPr lang="en-US" sz="1600" dirty="0"/>
              <a:t>No of layers: 4</a:t>
            </a:r>
          </a:p>
          <a:p>
            <a:r>
              <a:rPr lang="en-US" sz="1600" dirty="0"/>
              <a:t>Dropout: 0.0</a:t>
            </a:r>
          </a:p>
          <a:p>
            <a:r>
              <a:rPr lang="en-US" sz="1600" dirty="0"/>
              <a:t>L2: 0.001</a:t>
            </a:r>
          </a:p>
        </p:txBody>
      </p:sp>
    </p:spTree>
    <p:extLst>
      <p:ext uri="{BB962C8B-B14F-4D97-AF65-F5344CB8AC3E}">
        <p14:creationId xmlns:p14="http://schemas.microsoft.com/office/powerpoint/2010/main" val="366366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D147D-01F0-18A1-AC56-8EF7C917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100" dirty="0"/>
              <a:t>Explainability performance doesn’t consistently increase with </a:t>
            </a:r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size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79B3BC-C50D-484A-2091-955F2F955A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778477" y="199974"/>
            <a:ext cx="6491960" cy="6491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1658A-B77E-BFBA-6967-2A4E8F5C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7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C2A6A-24A2-3EE3-C25F-757B648A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Explainability methods (Different sample sizes)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C36E7-CC3D-C47A-D453-7BA759D0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496A5-9E25-9FB5-DDCF-379D5896F9EF}"/>
              </a:ext>
            </a:extLst>
          </p:cNvPr>
          <p:cNvSpPr txBox="1"/>
          <p:nvPr/>
        </p:nvSpPr>
        <p:spPr>
          <a:xfrm>
            <a:off x="1187518" y="5088779"/>
            <a:ext cx="17511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Model: GraphConv</a:t>
            </a:r>
          </a:p>
          <a:p>
            <a:r>
              <a:rPr lang="en-US" sz="1600" dirty="0"/>
              <a:t>No of layers: 2</a:t>
            </a:r>
          </a:p>
          <a:p>
            <a:r>
              <a:rPr lang="en-US" sz="1600" dirty="0"/>
              <a:t>Dropout: 0.3</a:t>
            </a:r>
          </a:p>
          <a:p>
            <a:r>
              <a:rPr lang="en-US" sz="1600" dirty="0"/>
              <a:t>L2: 0.01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530B5F-E098-28CC-8387-9859BC544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63" y="0"/>
            <a:ext cx="693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79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A95CC-3896-2C06-56E5-C645203A7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0" y="639193"/>
            <a:ext cx="3768549" cy="35735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Jacobian regularization doesn’t </a:t>
            </a:r>
            <a:r>
              <a:rPr lang="en-US" sz="4600" dirty="0"/>
              <a:t>improve explainability performance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3A361-C025-4B92-B650-2BC03A505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D22F896-40B5-4ADD-8801-0D06FADFA095}" type="slidenum">
              <a:rPr lang="en-US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5D7F0-26EC-31D3-68A4-771AC3591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373" y="312601"/>
            <a:ext cx="8197577" cy="59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4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7C159-FE8C-6201-9E0F-CE837BB5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Summary &amp; Future Work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5809A-D438-DFFD-DF19-91E7A2C6F4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cap="none" dirty="0"/>
              <a:t>Need of model explainability methods</a:t>
            </a:r>
          </a:p>
          <a:p>
            <a:r>
              <a:rPr lang="en-US" sz="2200" cap="none" dirty="0"/>
              <a:t>Discussed attribution approaches (gradient based: Saliency maps, Integrated gradients), KernelSHAP, GNNExplainer.</a:t>
            </a:r>
          </a:p>
          <a:p>
            <a:r>
              <a:rPr lang="en-US" sz="2200" dirty="0"/>
              <a:t>Generated synthetic dataset with motifs.</a:t>
            </a:r>
            <a:endParaRPr lang="en-US" sz="2200" cap="none" dirty="0"/>
          </a:p>
          <a:p>
            <a:r>
              <a:rPr lang="en-US" sz="2200" dirty="0"/>
              <a:t>Assessed performance of interpretability methods on synthetic datasets.</a:t>
            </a:r>
          </a:p>
          <a:p>
            <a:r>
              <a:rPr lang="en-US" sz="2200" dirty="0"/>
              <a:t>Test Expected Gradient attribution (averaging over multiple baselines).</a:t>
            </a:r>
          </a:p>
          <a:p>
            <a:r>
              <a:rPr lang="en-US" sz="2200" dirty="0"/>
              <a:t>Experiment with different forms of attribution priors, such as graph topology-based or node feature-based priors, to guide the attribution process more effectively.</a:t>
            </a:r>
          </a:p>
          <a:p>
            <a:pPr marL="0" indent="0">
              <a:buNone/>
            </a:pPr>
            <a:endParaRPr lang="en-US" sz="2200" cap="none" dirty="0"/>
          </a:p>
          <a:p>
            <a:pPr marL="0" indent="0">
              <a:buNone/>
            </a:pPr>
            <a:endParaRPr lang="en-US" sz="22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70F84-43B7-61FE-333D-09D3DE42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99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EFE5-0DB7-263D-3AF5-965ED3F0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(GNNExplainer)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E194086-BACD-EBC2-7ACB-2A111000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378" y="1902451"/>
            <a:ext cx="5770336" cy="435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68684B-B063-F57B-9660-476612E7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56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8579-2368-FECD-CAAF-2B2E74F8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AD427-974B-6F8B-2FEB-2ACF2CC710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Binary classification sequential synthetic </a:t>
            </a:r>
            <a:r>
              <a:rPr lang="en-US" dirty="0" err="1"/>
              <a:t>dna</a:t>
            </a:r>
            <a:r>
              <a:rPr lang="en-US" dirty="0"/>
              <a:t>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89A85-3750-5DBB-38F1-054C95CA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437" y="3429000"/>
            <a:ext cx="4762500" cy="1549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609AA-21F6-B2A8-B1E2-EF31826A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29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F896-1D66-D656-4317-57AF5F8B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rESulTS</a:t>
            </a:r>
            <a:r>
              <a:rPr lang="en-US" dirty="0"/>
              <a:t> (Saliency Maps)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377FAC-BFF5-F518-081E-E0EC45A186A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71" y="2366963"/>
            <a:ext cx="7870372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5551-9BAE-56FB-95A4-81547506E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06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E469-67B8-CFB5-BEC5-A4FD0139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</a:t>
            </a:r>
            <a:r>
              <a:rPr lang="en-US" dirty="0" err="1"/>
              <a:t>smoothgrad</a:t>
            </a:r>
            <a:r>
              <a:rPr lang="en-US" dirty="0"/>
              <a:t>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3D52863-133C-B895-DE43-413F2078FD8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9251" y="2366963"/>
            <a:ext cx="4473498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61078-2C38-F8ED-7DEB-84F7EF7A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2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E469-67B8-CFB5-BEC5-A4FD0139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(Integrated Gradients)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1AD01BB-762E-FBDB-3BAF-5F01113FA57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9251" y="2366963"/>
            <a:ext cx="4473498" cy="342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07097-5CEF-760D-31B0-D5EB4543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08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73553-7336-43F4-57F7-4E586B59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Graph Neural Networks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27BA74-AE7D-C8F6-70EE-A05DAF73C7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2811" y="1890967"/>
            <a:ext cx="6230649" cy="2954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9F235-A4A9-C7C5-859E-164C8A235320}"/>
              </a:ext>
            </a:extLst>
          </p:cNvPr>
          <p:cNvSpPr txBox="1"/>
          <p:nvPr/>
        </p:nvSpPr>
        <p:spPr>
          <a:xfrm>
            <a:off x="7325326" y="2718909"/>
            <a:ext cx="2280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cap="none" dirty="0"/>
              <a:t>Message passing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6C465-AC04-3946-12C5-C5B1D37CBB1A}"/>
              </a:ext>
            </a:extLst>
          </p:cNvPr>
          <p:cNvSpPr txBox="1"/>
          <p:nvPr/>
        </p:nvSpPr>
        <p:spPr>
          <a:xfrm>
            <a:off x="709796" y="6325077"/>
            <a:ext cx="356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https://youtu.be/ABCGCf8cJOE?si=Di_Iw5pbOZYv8Jeb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https://distill.pub/2021/gnn-intro/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D6B5F9-79A2-A6C6-9AA2-3496AF77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BC20A-2139-091C-994C-AE260C47D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33" y="3699089"/>
            <a:ext cx="7279067" cy="31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264E8-9C90-6124-D4AE-9EEF6576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Gradient based methods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444F4-59E8-4B38-4345-CA25A9BFAE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b="1" cap="none" dirty="0"/>
              <a:t>Objective:</a:t>
            </a:r>
            <a:r>
              <a:rPr lang="en-US" sz="2200" cap="none" dirty="0"/>
              <a:t> the primary goal of gradient-based methods is to quantify how sensitive the model's prediction is to changes in input features.</a:t>
            </a:r>
          </a:p>
          <a:p>
            <a:endParaRPr lang="en-US" sz="2200" cap="none" dirty="0"/>
          </a:p>
          <a:p>
            <a:r>
              <a:rPr lang="en-US" sz="2200" b="1" cap="none" dirty="0"/>
              <a:t>How? </a:t>
            </a:r>
            <a:r>
              <a:rPr lang="en-US" sz="2200" cap="none" dirty="0"/>
              <a:t>Compute gradients (derivatives) of the model's prediction with respect to the input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AEA03-55C7-3D39-F99E-F55E49AF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5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264E8-9C90-6124-D4AE-9EEF6576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Saliency Maps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75746-D49B-3D39-816D-450061E9B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286" y="3429632"/>
            <a:ext cx="1689100" cy="863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92786A-21A7-38D7-8C62-E99A30E7E3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2563" y="2149379"/>
            <a:ext cx="10363826" cy="3424107"/>
          </a:xfrm>
        </p:spPr>
        <p:txBody>
          <a:bodyPr/>
          <a:lstStyle/>
          <a:p>
            <a:pPr marL="0" indent="0">
              <a:buNone/>
            </a:pPr>
            <a:r>
              <a:rPr lang="en-US" sz="2200" cap="none" dirty="0"/>
              <a:t>Saliency score of feature = </a:t>
            </a:r>
            <a:endParaRPr lang="en-US" sz="2200" dirty="0"/>
          </a:p>
          <a:p>
            <a:pPr marL="0" indent="0">
              <a:buNone/>
            </a:pPr>
            <a:r>
              <a:rPr lang="en-US" sz="2200" cap="none" dirty="0"/>
              <a:t>              gradient of output </a:t>
            </a:r>
            <a:r>
              <a:rPr lang="en-US" sz="2200" cap="none" dirty="0" err="1"/>
              <a:t>wrt</a:t>
            </a:r>
            <a:r>
              <a:rPr lang="en-US" sz="2200" cap="none" dirty="0"/>
              <a:t> input * value(input feature)</a:t>
            </a:r>
          </a:p>
          <a:p>
            <a:pPr marL="0" indent="0">
              <a:buNone/>
            </a:pPr>
            <a:endParaRPr lang="en-US" sz="2200" cap="none" dirty="0"/>
          </a:p>
          <a:p>
            <a:pPr marL="0" indent="0">
              <a:buNone/>
            </a:pPr>
            <a:endParaRPr lang="en-US" sz="2200" cap="none" dirty="0"/>
          </a:p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r>
              <a:rPr lang="en-US" sz="1400" cap="none" dirty="0"/>
              <a:t>                                                                         where Sc(x) is class score of class c for input x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200" cap="none" dirty="0"/>
              <a:t>SmoothGrad: smoothing noisy gradients by taking local gradient average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58D29-D8BE-656A-B24F-9388669E9B49}"/>
              </a:ext>
            </a:extLst>
          </p:cNvPr>
          <p:cNvSpPr txBox="1"/>
          <p:nvPr/>
        </p:nvSpPr>
        <p:spPr>
          <a:xfrm>
            <a:off x="1338942" y="6237514"/>
            <a:ext cx="10363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  <a:latin typeface="Arial" panose="020B0604020202020204" pitchFamily="34" charset="0"/>
              </a:rPr>
              <a:t>Deep Inside Convolutional Networks: </a:t>
            </a:r>
            <a:r>
              <a:rPr lang="en-US" sz="1200" dirty="0" err="1">
                <a:effectLst/>
                <a:latin typeface="Arial" panose="020B0604020202020204" pitchFamily="34" charset="0"/>
              </a:rPr>
              <a:t>Visualising</a:t>
            </a:r>
            <a:r>
              <a:rPr lang="en-US" sz="1200" dirty="0">
                <a:effectLst/>
                <a:latin typeface="Arial" panose="020B0604020202020204" pitchFamily="34" charset="0"/>
              </a:rPr>
              <a:t> Image Classification Models and Saliency Maps </a:t>
            </a:r>
            <a:r>
              <a:rPr lang="en-US" sz="1200" dirty="0">
                <a:effectLst/>
                <a:latin typeface="Arial" panose="020B0604020202020204" pitchFamily="34" charset="0"/>
                <a:hlinkClick r:id="rId3"/>
              </a:rPr>
              <a:t>https://arxiv.org/pdf/1312.6034.pdf</a:t>
            </a:r>
            <a:endParaRPr lang="en-US" sz="12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4B67C9-E044-9F18-3D2C-43E68E720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106" y="1786739"/>
            <a:ext cx="1612489" cy="37867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93082-CF53-1447-4FFB-50FB06FF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9C593-3365-89FB-5A95-AA2964926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372" y="5398794"/>
            <a:ext cx="3556000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A21700-5E15-CB46-DC47-52F6AE0DB49D}"/>
              </a:ext>
            </a:extLst>
          </p:cNvPr>
          <p:cNvSpPr txBox="1"/>
          <p:nvPr/>
        </p:nvSpPr>
        <p:spPr>
          <a:xfrm>
            <a:off x="8091377" y="5805377"/>
            <a:ext cx="2211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where Mc(x) is gradient at x</a:t>
            </a:r>
          </a:p>
        </p:txBody>
      </p:sp>
    </p:spTree>
    <p:extLst>
      <p:ext uri="{BB962C8B-B14F-4D97-AF65-F5344CB8AC3E}">
        <p14:creationId xmlns:p14="http://schemas.microsoft.com/office/powerpoint/2010/main" val="49749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264E8-9C90-6124-D4AE-9EEF6576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Integrated Gradients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41B1F-7C03-ECC8-185E-4706F7930357}"/>
              </a:ext>
            </a:extLst>
          </p:cNvPr>
          <p:cNvSpPr txBox="1"/>
          <p:nvPr/>
        </p:nvSpPr>
        <p:spPr>
          <a:xfrm>
            <a:off x="1581199" y="2159478"/>
            <a:ext cx="90265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Integrated gradient of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2200" baseline="30000" dirty="0" err="1"/>
              <a:t>th</a:t>
            </a:r>
            <a:r>
              <a:rPr lang="en-US" sz="2200" dirty="0"/>
              <a:t> feature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sz="2200" dirty="0"/>
          </a:p>
        </p:txBody>
      </p:sp>
      <p:pic>
        <p:nvPicPr>
          <p:cNvPr id="12" name="Picture 2" descr="png">
            <a:extLst>
              <a:ext uri="{FF2B5EF4-FFF2-40B4-BE49-F238E27FC236}">
                <a16:creationId xmlns:a16="http://schemas.microsoft.com/office/drawing/2014/main" id="{228C47C8-779A-B509-DD1B-3E9E31602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2" y="4873121"/>
            <a:ext cx="10515600" cy="145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A8EC27-0C6E-EA6C-9800-23B9B5D8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905" y="2974543"/>
            <a:ext cx="6703695" cy="1024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481330-13A8-8DDF-C20A-9611915D592E}"/>
              </a:ext>
            </a:extLst>
          </p:cNvPr>
          <p:cNvSpPr txBox="1"/>
          <p:nvPr/>
        </p:nvSpPr>
        <p:spPr>
          <a:xfrm>
            <a:off x="3498260" y="6356350"/>
            <a:ext cx="4641014" cy="251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03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Axiomatic Attribution for Deep Networks </a:t>
            </a:r>
            <a:r>
              <a:rPr lang="en-US" sz="1032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  <a:hlinkClick r:id="rId4"/>
              </a:rPr>
              <a:t>https://arxiv.org/pdf/1703.01365.pdf</a:t>
            </a:r>
            <a:endParaRPr lang="en-US" sz="120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E5B09C-385A-6553-F590-F62487B9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3C3F-8791-779B-6F1B-5D33E8971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1019" y="433644"/>
            <a:ext cx="1325563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6BB697-4663-0A1F-29FA-2F489DFC2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020" y="1727506"/>
            <a:ext cx="1290148" cy="1290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4A3B7-A310-24A5-E2FA-191E999B4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772" y="2995744"/>
            <a:ext cx="1290149" cy="1290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47D18-D15C-9D1F-49AC-09E68820DA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8525" y="4263983"/>
            <a:ext cx="1290148" cy="12901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FC23A1-8320-1FF6-9A0A-DA11807A93BD}"/>
              </a:ext>
            </a:extLst>
          </p:cNvPr>
          <p:cNvSpPr txBox="1"/>
          <p:nvPr/>
        </p:nvSpPr>
        <p:spPr>
          <a:xfrm>
            <a:off x="10920028" y="161069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7DF9B-935F-E803-9A09-0589BBC8E03D}"/>
              </a:ext>
            </a:extLst>
          </p:cNvPr>
          <p:cNvSpPr txBox="1"/>
          <p:nvPr/>
        </p:nvSpPr>
        <p:spPr>
          <a:xfrm rot="16200000">
            <a:off x="9927877" y="963584"/>
            <a:ext cx="1181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max L1 distance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C4C35E-7B05-9BA2-E626-05D2A34A31F3}"/>
              </a:ext>
            </a:extLst>
          </p:cNvPr>
          <p:cNvSpPr txBox="1"/>
          <p:nvPr/>
        </p:nvSpPr>
        <p:spPr>
          <a:xfrm rot="16200000">
            <a:off x="10303289" y="2259714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blur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6A943-956C-85FF-66F6-4DB16BF721AC}"/>
              </a:ext>
            </a:extLst>
          </p:cNvPr>
          <p:cNvSpPr txBox="1"/>
          <p:nvPr/>
        </p:nvSpPr>
        <p:spPr>
          <a:xfrm rot="16200000">
            <a:off x="10176708" y="3527979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uniform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26A4FB-2F80-7567-67E0-C0BF3B8D3EC3}"/>
              </a:ext>
            </a:extLst>
          </p:cNvPr>
          <p:cNvSpPr txBox="1"/>
          <p:nvPr/>
        </p:nvSpPr>
        <p:spPr>
          <a:xfrm rot="16200000">
            <a:off x="10189384" y="4557741"/>
            <a:ext cx="71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338437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264E8-9C90-6124-D4AE-9EEF6576B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Shapely Additive </a:t>
            </a:r>
            <a:r>
              <a:rPr lang="en-US" sz="5400" dirty="0" err="1"/>
              <a:t>exPlanations</a:t>
            </a:r>
            <a:r>
              <a:rPr lang="en-US" sz="5400" dirty="0"/>
              <a:t> (SHAP)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94223-5E61-534E-5BD4-C776524835CD}"/>
              </a:ext>
            </a:extLst>
          </p:cNvPr>
          <p:cNvSpPr>
            <a:spLocks/>
          </p:cNvSpPr>
          <p:nvPr/>
        </p:nvSpPr>
        <p:spPr>
          <a:xfrm>
            <a:off x="838200" y="2274078"/>
            <a:ext cx="10257035" cy="338882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96112">
              <a:spcAft>
                <a:spcPts val="600"/>
              </a:spcAft>
            </a:pP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 assigns each feature an importance value for a particular prediction</a:t>
            </a:r>
            <a:endParaRPr lang="en-US" sz="22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A8E3D-A5FF-9118-BF33-130825CB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97" y="3325044"/>
            <a:ext cx="7290099" cy="992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96709-92D4-A23B-CA0F-9F351C88F963}"/>
              </a:ext>
            </a:extLst>
          </p:cNvPr>
          <p:cNvSpPr txBox="1"/>
          <p:nvPr/>
        </p:nvSpPr>
        <p:spPr>
          <a:xfrm>
            <a:off x="914233" y="5856827"/>
            <a:ext cx="10439567" cy="27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US" sz="1176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 Unified Approach to Interpreting Model Predictions  </a:t>
            </a:r>
            <a:r>
              <a:rPr lang="en-US" sz="1176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https://proceedings.neurips.cc/paper/2017/file/8a20a8621978632d76c43dfd28b67767-Paper.pdf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EB86B-44C3-90D4-FE6E-7889174C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508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8848AF-4E2D-F8FF-B262-08EA24D600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80205"/>
            <a:ext cx="10363826" cy="1054669"/>
          </a:xfrm>
        </p:spPr>
        <p:txBody>
          <a:bodyPr/>
          <a:lstStyle/>
          <a:p>
            <a:pPr marL="0" indent="0">
              <a:buNone/>
            </a:pPr>
            <a:r>
              <a:rPr lang="en-US" sz="2200" cap="none" dirty="0"/>
              <a:t>GNNExplainer takes a trained GNN and its prediction, and it returns an explanation in the form of a small subgraph </a:t>
            </a:r>
            <a:r>
              <a:rPr lang="en-US" sz="2200" cap="none" dirty="0" err="1"/>
              <a:t>Gs</a:t>
            </a:r>
            <a:r>
              <a:rPr lang="en-US" sz="2200" cap="none" dirty="0"/>
              <a:t> of the input graph together with a small subset of node features </a:t>
            </a:r>
            <a:r>
              <a:rPr lang="en-US" sz="2200" cap="none" dirty="0" err="1"/>
              <a:t>Xs</a:t>
            </a:r>
            <a:r>
              <a:rPr lang="en-US" sz="2200" cap="none" dirty="0"/>
              <a:t> that are most influential for the prediction.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cap="non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50122-E530-9303-BC56-80586CF224BB}"/>
              </a:ext>
            </a:extLst>
          </p:cNvPr>
          <p:cNvSpPr txBox="1"/>
          <p:nvPr/>
        </p:nvSpPr>
        <p:spPr>
          <a:xfrm>
            <a:off x="2234712" y="6418239"/>
            <a:ext cx="7295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effectLst/>
                <a:latin typeface="Arial" panose="020B0604020202020204" pitchFamily="34" charset="0"/>
              </a:rPr>
              <a:t>GNNExplainer: Generating Explanations for Graph Neural Networks  </a:t>
            </a:r>
            <a:r>
              <a:rPr lang="en-US" sz="1200" dirty="0">
                <a:hlinkClick r:id="rId3"/>
              </a:rPr>
              <a:t>https://arxiv.org/pdf/1903.03894.pdf</a:t>
            </a:r>
            <a:endParaRPr lang="en-US" sz="120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7F5540F-A6A0-47D4-3C48-5D3EB240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GNNExplainer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7477B-022E-8EB5-FEA9-FC6E09A6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Figure 14.1 – Explanation for node ￼’s label with ￼ in green and non-excluded node features ￼">
            <a:extLst>
              <a:ext uri="{FF2B5EF4-FFF2-40B4-BE49-F238E27FC236}">
                <a16:creationId xmlns:a16="http://schemas.microsoft.com/office/drawing/2014/main" id="{17D85AEC-67FB-37BF-2464-F6F20F8B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79" y="2897107"/>
            <a:ext cx="3767285" cy="332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DB9EBC-0052-8BA2-5351-24093C2A0B4F}"/>
                  </a:ext>
                </a:extLst>
              </p:cNvPr>
              <p:cNvSpPr txBox="1"/>
              <p:nvPr/>
            </p:nvSpPr>
            <p:spPr>
              <a:xfrm>
                <a:off x="746555" y="3179879"/>
                <a:ext cx="609777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cap="none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𝑀𝐼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800" b="0" i="1" cap="non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cap="none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800" b="0" i="1" cap="none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d>
                                <m:dPr>
                                  <m:ctrlPr>
                                    <a:rPr lang="en-US" sz="1800" b="0" i="1" cap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cap="none" smtClean="0">
                                      <a:latin typeface="Cambria Math" panose="02040503050406030204" pitchFamily="18" charset="0"/>
                                    </a:rPr>
                                    <m:t>𝐺𝑠</m:t>
                                  </m:r>
                                  <m:r>
                                    <a:rPr lang="en-US" sz="1800" b="0" i="1" cap="none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800" b="0" i="1" cap="none" smtClean="0">
                                      <a:latin typeface="Cambria Math" panose="02040503050406030204" pitchFamily="18" charset="0"/>
                                    </a:rPr>
                                    <m:t>𝑋𝑠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800" b="0" i="1" cap="non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cap="none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𝐺𝑠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𝑋𝑠</m:t>
                          </m:r>
                          <m:r>
                            <a:rPr lang="en-US" sz="1800" b="0" i="1" cap="none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800" cap="non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DB9EBC-0052-8BA2-5351-24093C2A0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55" y="3179879"/>
                <a:ext cx="6097772" cy="404983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AE7D54-A79C-4435-58E8-F550BA9D42B7}"/>
              </a:ext>
            </a:extLst>
          </p:cNvPr>
          <p:cNvSpPr txBox="1"/>
          <p:nvPr/>
        </p:nvSpPr>
        <p:spPr>
          <a:xfrm>
            <a:off x="1255571" y="347382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7F2B6-B2D4-97DC-E988-B60C09ABA16A}"/>
              </a:ext>
            </a:extLst>
          </p:cNvPr>
          <p:cNvSpPr txBox="1"/>
          <p:nvPr/>
        </p:nvSpPr>
        <p:spPr>
          <a:xfrm>
            <a:off x="159488" y="39127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6C9E98-96A1-D76B-48B9-E29D923410B3}"/>
              </a:ext>
            </a:extLst>
          </p:cNvPr>
          <p:cNvSpPr txBox="1"/>
          <p:nvPr/>
        </p:nvSpPr>
        <p:spPr>
          <a:xfrm>
            <a:off x="913774" y="4076811"/>
            <a:ext cx="660344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Relaxation: </a:t>
            </a:r>
            <a:r>
              <a:rPr lang="en-US" sz="2000" dirty="0">
                <a:effectLst/>
              </a:rPr>
              <a:t>overall optimization problem is reduced to constructing an </a:t>
            </a:r>
            <a:r>
              <a:rPr lang="en-US" sz="2000" i="1" dirty="0">
                <a:effectLst/>
              </a:rPr>
              <a:t>edge </a:t>
            </a:r>
            <a:r>
              <a:rPr lang="en-US" sz="2000" cap="none" dirty="0"/>
              <a:t>M</a:t>
            </a:r>
            <a:r>
              <a:rPr lang="en-US" sz="2000" cap="none" baseline="-25000" dirty="0"/>
              <a:t>E</a:t>
            </a:r>
            <a:r>
              <a:rPr lang="en-US" sz="2000" i="1" dirty="0">
                <a:effectLst/>
              </a:rPr>
              <a:t> and feature </a:t>
            </a:r>
            <a:r>
              <a:rPr lang="en-US" sz="2000" cap="none" dirty="0"/>
              <a:t>M</a:t>
            </a:r>
            <a:r>
              <a:rPr lang="en-US" sz="2000" cap="none" baseline="-25000" dirty="0"/>
              <a:t>F</a:t>
            </a:r>
            <a:r>
              <a:rPr lang="en-US" sz="2000" baseline="-25000" dirty="0"/>
              <a:t> </a:t>
            </a:r>
            <a:r>
              <a:rPr lang="en-US" sz="2000" i="1" dirty="0">
                <a:effectLst/>
              </a:rPr>
              <a:t>masks</a:t>
            </a:r>
            <a:r>
              <a:rPr lang="en-US" sz="2000" dirty="0">
                <a:effectLst/>
              </a:rPr>
              <a:t> that finds a subgraph that maximizes the mutual information.</a:t>
            </a:r>
          </a:p>
          <a:p>
            <a:endParaRPr lang="en-US" sz="2000" dirty="0">
              <a:effectLst/>
            </a:endParaRPr>
          </a:p>
          <a:p>
            <a:r>
              <a:rPr lang="en-US" cap="none" dirty="0"/>
              <a:t>  A’ = A . sigma(M</a:t>
            </a:r>
            <a:r>
              <a:rPr lang="en-US" cap="none" baseline="-25000" dirty="0"/>
              <a:t>E</a:t>
            </a:r>
            <a:r>
              <a:rPr lang="en-US" cap="none" dirty="0"/>
              <a:t>)</a:t>
            </a:r>
            <a:r>
              <a:rPr lang="en-US" cap="none" baseline="-25000" dirty="0"/>
              <a:t> </a:t>
            </a:r>
            <a:endParaRPr lang="en-US" baseline="-25000" dirty="0"/>
          </a:p>
          <a:p>
            <a:r>
              <a:rPr lang="en-US" cap="none" dirty="0"/>
              <a:t>  X’ = X . M</a:t>
            </a:r>
            <a:r>
              <a:rPr lang="en-US" cap="none" baseline="-25000" dirty="0"/>
              <a:t>F</a:t>
            </a:r>
            <a:endParaRPr lang="en-US" cap="none" dirty="0"/>
          </a:p>
          <a:p>
            <a:endParaRPr lang="en-US" sz="2000" dirty="0">
              <a:effectLst/>
            </a:endParaRPr>
          </a:p>
          <a:p>
            <a:endParaRPr lang="en-US" sz="2000" cap="non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DFA93-E91D-CFCF-3222-1AB28851AB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cap="none" dirty="0"/>
              <a:t>Mutagenicity dataset from </a:t>
            </a:r>
            <a:r>
              <a:rPr lang="en-US" sz="2200" dirty="0">
                <a:effectLst/>
                <a:hlinkClick r:id="rId2"/>
              </a:rPr>
              <a:t>TUDatasets</a:t>
            </a:r>
            <a:r>
              <a:rPr lang="en-US" sz="2200" cap="none" dirty="0"/>
              <a:t>.</a:t>
            </a:r>
          </a:p>
          <a:p>
            <a:r>
              <a:rPr lang="en-US" sz="2200" cap="none" dirty="0"/>
              <a:t>Used for the task of predicting whether chemical compounds or substances have the potential to cause mutations in DNA.</a:t>
            </a:r>
          </a:p>
          <a:p>
            <a:r>
              <a:rPr lang="en-US" sz="2200" cap="none" dirty="0"/>
              <a:t>Data categorized into two classes: mutagen and non-mutagen. </a:t>
            </a:r>
          </a:p>
          <a:p>
            <a:r>
              <a:rPr lang="en-US" sz="2200" cap="none" dirty="0"/>
              <a:t>Consists of 4337 molecule graphs where the task is to predict the molecule mutagenicity.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03539E4-FB69-6A89-BF97-DBDF41EAD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7" r="17968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1FF5D6-9F03-9BFA-2C22-6772FCCB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Example: </a:t>
            </a:r>
            <a:r>
              <a:rPr lang="en-US" sz="5400" cap="none" dirty="0"/>
              <a:t>Mutagenicity</a:t>
            </a:r>
            <a:r>
              <a:rPr lang="en-US" sz="5400" dirty="0"/>
              <a:t> Dataset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9EA9C-FA56-DC9A-E3F1-95EDFD9DF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56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19752</TotalTime>
  <Words>1582</Words>
  <Application>Microsoft Macintosh PowerPoint</Application>
  <PresentationFormat>Widescreen</PresentationFormat>
  <Paragraphs>184</Paragraphs>
  <Slides>29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Menlo</vt:lpstr>
      <vt:lpstr>Roboto</vt:lpstr>
      <vt:lpstr>Segoe UI</vt:lpstr>
      <vt:lpstr>Söhne</vt:lpstr>
      <vt:lpstr>STIXGeneral</vt:lpstr>
      <vt:lpstr>Office Theme</vt:lpstr>
      <vt:lpstr>GNN Explainability Methods</vt:lpstr>
      <vt:lpstr>Introduction</vt:lpstr>
      <vt:lpstr>Graph Neural Networks</vt:lpstr>
      <vt:lpstr>Gradient based methods</vt:lpstr>
      <vt:lpstr>Saliency Maps</vt:lpstr>
      <vt:lpstr>Integrated Gradients</vt:lpstr>
      <vt:lpstr>Shapely Additive exPlanations (SHAP)</vt:lpstr>
      <vt:lpstr>GNNExplainer</vt:lpstr>
      <vt:lpstr>Example: Mutagenicity Dataset</vt:lpstr>
      <vt:lpstr>Example: Mutagenicity Dataset Results</vt:lpstr>
      <vt:lpstr>Synthetic Graph Dataset Generation</vt:lpstr>
      <vt:lpstr>Properties of Graphs generated by Random models</vt:lpstr>
      <vt:lpstr>AD Biodomain Graph Networks Analysis</vt:lpstr>
      <vt:lpstr>Properties of AD Biodomain Networks and Comparison with Random Models </vt:lpstr>
      <vt:lpstr>Assessing performance of interpretability methods</vt:lpstr>
      <vt:lpstr>Graph Generation with Motifs</vt:lpstr>
      <vt:lpstr>Regularization degrades GNN predictive performance</vt:lpstr>
      <vt:lpstr>IG gives better explainability performance, and No correlation b/w accuracy and explainability</vt:lpstr>
      <vt:lpstr>Integrated Gradients outperforms other methods (HIGH predictive performance model)</vt:lpstr>
      <vt:lpstr>None of the Explainability methods work (LOW predictive performance model)</vt:lpstr>
      <vt:lpstr>Explainability performance doesn’t consistently increase with sample size</vt:lpstr>
      <vt:lpstr>Explainability methods (Different sample sizes)</vt:lpstr>
      <vt:lpstr>Jacobian regularization doesn’t improve explainability performance</vt:lpstr>
      <vt:lpstr>Summary &amp; Future Work</vt:lpstr>
      <vt:lpstr>Results (GNNExplainer)</vt:lpstr>
      <vt:lpstr>DATASET</vt:lpstr>
      <vt:lpstr>rESulTS (Saliency Maps)</vt:lpstr>
      <vt:lpstr>Results (smoothgrad)</vt:lpstr>
      <vt:lpstr>Results (Integrated Gradients)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Explainable AI</dc:title>
  <dc:creator>Harshit Kumar</dc:creator>
  <cp:lastModifiedBy>Harshit Kumar</cp:lastModifiedBy>
  <cp:revision>6</cp:revision>
  <dcterms:created xsi:type="dcterms:W3CDTF">2023-09-01T15:55:42Z</dcterms:created>
  <dcterms:modified xsi:type="dcterms:W3CDTF">2023-12-22T20:37:07Z</dcterms:modified>
</cp:coreProperties>
</file>